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77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41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860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59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683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269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59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01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16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4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39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1F9B-2E86-410B-B3B4-14DBA284D643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F892-F0F4-4A1A-B78D-F6C72E945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51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949" y="1"/>
            <a:ext cx="13685949" cy="6858000"/>
          </a:xfrm>
          <a:prstGeom prst="rect">
            <a:avLst/>
          </a:prstGeom>
        </p:spPr>
      </p:pic>
      <p:pic>
        <p:nvPicPr>
          <p:cNvPr id="1028" name="Picture 4" descr="http://jelesnapok.oszk.hu/prod/SZERKEZET/03marcius/m_unnepek/m27_szinhazi/paulay_e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20" y="1"/>
            <a:ext cx="62838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u="sng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Paulay</a:t>
            </a:r>
            <a:r>
              <a:rPr lang="hu-HU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 </a:t>
            </a:r>
            <a:r>
              <a:rPr lang="hu-HU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1836. márci.12 - 1894 márc. 12)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Vörösmarty Mihály a Csongor és Tünde első színházi előadása </a:t>
            </a:r>
            <a:r>
              <a:rPr lang="hu-HU" sz="24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Paulay</a:t>
            </a: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  nevéhez fűződik, ez a nagy jelentőségű esemény 1879. december elsején került bemutatásra, az író születésnapján.</a:t>
            </a:r>
          </a:p>
          <a:p>
            <a:pPr marL="0" indent="0" algn="just">
              <a:buNone/>
            </a:pPr>
            <a:endParaRPr lang="hu-HU" sz="24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„Premier előtt, minden vélemény csak jóslás</a:t>
            </a: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hu-HU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2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éptalálat a következőre: „csongor és tünde paulay rendezé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Paulay</a:t>
            </a:r>
            <a:r>
              <a:rPr lang="hu-H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 élete</a:t>
            </a:r>
            <a:endParaRPr lang="hu-HU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szülei miatt álnevet kellett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használnia, </a:t>
            </a: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így 10 évig névtelenül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 a Vidéki Színpad </a:t>
            </a: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kedvelt művésze. 1864-ben a drámabíráló bizottság tagja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lett.</a:t>
            </a:r>
            <a:endParaRPr lang="hu-H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 </a:t>
            </a: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1893-ban megalakult Színművészeti Akadémiának ő volt az első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igazgatója.</a:t>
            </a:r>
            <a:endParaRPr lang="hu-H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Számos színdarabot lefordított magyarra.</a:t>
            </a:r>
            <a:endParaRPr lang="hu-H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1894 </a:t>
            </a: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március 14.-én helyezték örök nyugalomra a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Kerepesi </a:t>
            </a: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úti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temetőben.</a:t>
            </a:r>
            <a:endParaRPr lang="hu-H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86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9"/>
            <a:ext cx="12192000" cy="684995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Színháztörténet</a:t>
            </a:r>
            <a:endParaRPr lang="hu-H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Szigligeti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halála után 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Paulay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vette át a rendező szerepét. Ő teremtette meg a második "aranykort"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Csongor és Tünde rendezése nem volt könnyű feladat, ugyanis a színház nem rendelkezett semmilyen komoly technikai eszközökkel.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Paulay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mű 5 felvonását 3-ra, a 13 színt pedig 7-re vonta össze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Színészeti Tanoda egyik legfontosabb feladata volt, a szép magyar beszéd, 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Paulay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ezt tudta, így ez is közrejátszott a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sikeréhez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5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rendezés szereplői</a:t>
            </a:r>
            <a:endParaRPr lang="hu-H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hu-HU" dirty="0" smtClean="0"/>
              <a:t> </a:t>
            </a:r>
            <a:r>
              <a:rPr lang="hu-HU" dirty="0" smtClean="0">
                <a:solidFill>
                  <a:srgbClr val="002060"/>
                </a:solidFill>
              </a:rPr>
              <a:t>Nagy Imre - Csongor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 smtClean="0"/>
              <a:t>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Márkus Emília - Tünde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Jászai Mari - Mirigy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</a:rPr>
              <a:t>Helvey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Laura – Ledér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 smtClean="0"/>
              <a:t> </a:t>
            </a:r>
            <a:r>
              <a:rPr lang="hu-HU" dirty="0" smtClean="0">
                <a:solidFill>
                  <a:srgbClr val="C00000"/>
                </a:solidFill>
              </a:rPr>
              <a:t>Újházi Ede - kalmár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C00000"/>
                </a:solidFill>
              </a:rPr>
              <a:t> E. Kovács Gyula - fejedelem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C00000"/>
                </a:solidFill>
              </a:rPr>
              <a:t> Bercsényi Béla - tudós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 smtClean="0"/>
              <a:t> Vízvári Gyula - Balga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 smtClean="0"/>
              <a:t> Kőrös Mezei – </a:t>
            </a:r>
            <a:r>
              <a:rPr lang="hu-HU" dirty="0" err="1" smtClean="0"/>
              <a:t>Berre</a:t>
            </a:r>
            <a:r>
              <a:rPr lang="hu-HU" dirty="0" smtClean="0"/>
              <a:t>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Fay</a:t>
            </a:r>
            <a:r>
              <a:rPr lang="hu-HU" dirty="0" smtClean="0"/>
              <a:t> Szeréna - éj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749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78" y="0"/>
            <a:ext cx="12308677" cy="687184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1" y="0"/>
            <a:ext cx="4950891" cy="686484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1231" y="197700"/>
            <a:ext cx="10515600" cy="134776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Kiemelt, 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főbb </a:t>
            </a:r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szereplői</a:t>
            </a:r>
            <a:b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Imre</a:t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2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Az utolsó </a:t>
            </a:r>
            <a:r>
              <a:rPr lang="hu-HU" dirty="0"/>
              <a:t>hősszerelmes (1849 nov</a:t>
            </a:r>
            <a:r>
              <a:rPr lang="hu-HU" dirty="0" smtClean="0"/>
              <a:t>. 1 - 1893</a:t>
            </a:r>
            <a:r>
              <a:rPr lang="hu-HU" dirty="0"/>
              <a:t>. szept. 5</a:t>
            </a:r>
            <a:r>
              <a:rPr lang="hu-HU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Első </a:t>
            </a:r>
            <a:r>
              <a:rPr lang="hu-HU" dirty="0"/>
              <a:t>fellépése növendék korában a Könyves Kálmán darabban volt.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A Csongor </a:t>
            </a:r>
            <a:r>
              <a:rPr lang="hu-HU" dirty="0"/>
              <a:t>szerep </a:t>
            </a:r>
            <a:r>
              <a:rPr lang="hu-HU" dirty="0" smtClean="0"/>
              <a:t>nagy sikert hozott neki.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Sajnálatos módon </a:t>
            </a:r>
            <a:r>
              <a:rPr lang="hu-HU" dirty="0"/>
              <a:t>önkezével vetett véget az </a:t>
            </a:r>
            <a:r>
              <a:rPr lang="hu-HU" dirty="0" smtClean="0"/>
              <a:t>életének.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5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éptalálat a következőre: „csongor és tünd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63" y="0"/>
            <a:ext cx="4457433" cy="69021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Márkus Emília</a:t>
            </a:r>
            <a:b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szőke csoda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1860 szeptember 10-tól </a:t>
            </a:r>
            <a:r>
              <a:rPr lang="hu-HU" dirty="0"/>
              <a:t>1949 </a:t>
            </a:r>
            <a:r>
              <a:rPr lang="hu-HU" dirty="0" smtClean="0"/>
              <a:t>december 24-ig élt.</a:t>
            </a: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„Ez </a:t>
            </a:r>
            <a:r>
              <a:rPr lang="hu-HU" dirty="0"/>
              <a:t>a görögkontyos nő volt az, akiért a legtöbb szerelmes gondolat ébredt M</a:t>
            </a:r>
            <a:r>
              <a:rPr lang="hu-HU" dirty="0" smtClean="0"/>
              <a:t>agyarországon" </a:t>
            </a:r>
            <a:r>
              <a:rPr lang="hu-HU" dirty="0"/>
              <a:t>fogalmazott </a:t>
            </a:r>
            <a:r>
              <a:rPr lang="hu-HU" dirty="0" smtClean="0"/>
              <a:t>Krúdy Gyula.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Kitűnő </a:t>
            </a:r>
            <a:r>
              <a:rPr lang="hu-HU" dirty="0"/>
              <a:t>sikerei miatt rivalizálásban voltak </a:t>
            </a:r>
            <a:r>
              <a:rPr lang="hu-HU" dirty="0" smtClean="0"/>
              <a:t>Jászai Marival</a:t>
            </a:r>
            <a:r>
              <a:rPr lang="hu-HU" dirty="0"/>
              <a:t>. Féltékenyek </a:t>
            </a:r>
            <a:r>
              <a:rPr lang="hu-HU" dirty="0" smtClean="0"/>
              <a:t>voltak, </a:t>
            </a:r>
            <a:r>
              <a:rPr lang="hu-HU" dirty="0"/>
              <a:t>viszont kölcsönösen elismerték egymás </a:t>
            </a:r>
            <a:r>
              <a:rPr lang="hu-HU" dirty="0" smtClean="0"/>
              <a:t>sikereit.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Az </a:t>
            </a:r>
            <a:r>
              <a:rPr lang="hu-HU" dirty="0"/>
              <a:t>összes női </a:t>
            </a:r>
            <a:r>
              <a:rPr lang="hu-HU" dirty="0" smtClean="0"/>
              <a:t>Shakespeare-es </a:t>
            </a:r>
            <a:r>
              <a:rPr lang="hu-HU" dirty="0"/>
              <a:t>alakot </a:t>
            </a:r>
            <a:r>
              <a:rPr lang="hu-HU" dirty="0" smtClean="0"/>
              <a:t>megformálta.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9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398" y="0"/>
            <a:ext cx="5049203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3" y="1070"/>
            <a:ext cx="4786648" cy="690167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8457" cy="760373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Jászai Mari</a:t>
            </a:r>
            <a:endParaRPr lang="hu-H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/>
              <a:t> </a:t>
            </a:r>
            <a:r>
              <a:rPr lang="nn-NO" dirty="0" smtClean="0"/>
              <a:t>1850 febr</a:t>
            </a:r>
            <a:r>
              <a:rPr lang="hu-HU" dirty="0" err="1" smtClean="0"/>
              <a:t>uár</a:t>
            </a:r>
            <a:r>
              <a:rPr lang="nn-NO" dirty="0" smtClean="0"/>
              <a:t> 24</a:t>
            </a:r>
            <a:r>
              <a:rPr lang="hu-HU" dirty="0" err="1" smtClean="0"/>
              <a:t>-től</a:t>
            </a:r>
            <a:r>
              <a:rPr lang="nn-NO" dirty="0" smtClean="0"/>
              <a:t> </a:t>
            </a:r>
            <a:r>
              <a:rPr lang="nn-NO" dirty="0"/>
              <a:t>1926 okt </a:t>
            </a:r>
            <a:r>
              <a:rPr lang="nn-NO" dirty="0" smtClean="0"/>
              <a:t>5</a:t>
            </a:r>
            <a:r>
              <a:rPr lang="hu-HU" dirty="0" err="1" smtClean="0"/>
              <a:t>-ig</a:t>
            </a:r>
            <a:r>
              <a:rPr lang="hu-HU" dirty="0" smtClean="0"/>
              <a:t> élt.</a:t>
            </a:r>
            <a:endParaRPr lang="hu-H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/>
              <a:t> Anyja </a:t>
            </a:r>
            <a:r>
              <a:rPr lang="hu-HU" dirty="0"/>
              <a:t>halála </a:t>
            </a:r>
            <a:r>
              <a:rPr lang="hu-HU" dirty="0" smtClean="0"/>
              <a:t>után </a:t>
            </a:r>
            <a:r>
              <a:rPr lang="hu-HU" dirty="0"/>
              <a:t>a szegénység munkára </a:t>
            </a:r>
            <a:r>
              <a:rPr lang="hu-HU" dirty="0" smtClean="0"/>
              <a:t>kényszerítette.</a:t>
            </a:r>
            <a:endParaRPr lang="hu-H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/>
              <a:t> Szolgálóként </a:t>
            </a:r>
            <a:r>
              <a:rPr lang="hu-HU" dirty="0"/>
              <a:t>próbált </a:t>
            </a:r>
            <a:r>
              <a:rPr lang="hu-HU" dirty="0" smtClean="0"/>
              <a:t>megélni.</a:t>
            </a:r>
            <a:endParaRPr lang="hu-H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/>
              <a:t> 1872-ben </a:t>
            </a:r>
            <a:r>
              <a:rPr lang="hu-HU" dirty="0"/>
              <a:t>aláírta a </a:t>
            </a:r>
            <a:r>
              <a:rPr lang="hu-HU" dirty="0" smtClean="0"/>
              <a:t>Nemzeti Színház szerződését.</a:t>
            </a:r>
            <a:endParaRPr lang="hu-H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/>
              <a:t> A </a:t>
            </a:r>
            <a:r>
              <a:rPr lang="hu-HU" dirty="0" smtClean="0"/>
              <a:t>Csongor </a:t>
            </a:r>
            <a:r>
              <a:rPr lang="hu-HU" dirty="0"/>
              <a:t>és </a:t>
            </a:r>
            <a:r>
              <a:rPr lang="hu-HU" dirty="0" smtClean="0"/>
              <a:t>Tünde </a:t>
            </a:r>
            <a:r>
              <a:rPr lang="hu-HU" dirty="0"/>
              <a:t>számára </a:t>
            </a:r>
            <a:r>
              <a:rPr lang="hu-HU" dirty="0" smtClean="0"/>
              <a:t>szintén </a:t>
            </a:r>
            <a:r>
              <a:rPr lang="hu-HU" dirty="0"/>
              <a:t>nagy sikert </a:t>
            </a:r>
            <a:r>
              <a:rPr lang="hu-HU" dirty="0" smtClean="0"/>
              <a:t>hozott.</a:t>
            </a:r>
            <a:endParaRPr lang="hu-HU" dirty="0"/>
          </a:p>
          <a:p>
            <a:pPr algn="just"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marL="0" indent="0" algn="ctr"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„Ma tudom, hogy </a:t>
            </a:r>
            <a:r>
              <a:rPr lang="hu-HU" sz="2400" dirty="0">
                <a:solidFill>
                  <a:srgbClr val="C00000"/>
                </a:solidFill>
              </a:rPr>
              <a:t>minden bennem s rajtam rendkívüli és kivételes </a:t>
            </a:r>
            <a:r>
              <a:rPr lang="hu-HU" sz="2400" dirty="0" smtClean="0">
                <a:solidFill>
                  <a:srgbClr val="C00000"/>
                </a:solidFill>
              </a:rPr>
              <a:t>volt"</a:t>
            </a: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jozsefvaros.hu/kepek/program/1455038715-a-nemzeti-szinhaz-aranykora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Paulay</a:t>
            </a:r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 utóélete</a:t>
            </a:r>
            <a:endParaRPr lang="hu-H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Legnagyobb </a:t>
            </a:r>
            <a:r>
              <a:rPr lang="hu-HU" dirty="0">
                <a:solidFill>
                  <a:srgbClr val="002060"/>
                </a:solidFill>
              </a:rPr>
              <a:t>érdeme marad a régibb magyar drámai irodalom fölelevenítése, elavult nyelvű, de még hatást </a:t>
            </a:r>
            <a:r>
              <a:rPr lang="hu-HU" dirty="0" smtClean="0">
                <a:solidFill>
                  <a:srgbClr val="002060"/>
                </a:solidFill>
              </a:rPr>
              <a:t>ígérő </a:t>
            </a:r>
            <a:r>
              <a:rPr lang="hu-HU" dirty="0">
                <a:solidFill>
                  <a:srgbClr val="002060"/>
                </a:solidFill>
              </a:rPr>
              <a:t>darabok kijavítása által</a:t>
            </a:r>
            <a:r>
              <a:rPr lang="hu-H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2060"/>
                </a:solidFill>
              </a:rPr>
              <a:t> Köszönhetően </a:t>
            </a:r>
            <a:r>
              <a:rPr lang="hu-HU" dirty="0" err="1" smtClean="0">
                <a:solidFill>
                  <a:srgbClr val="002060"/>
                </a:solidFill>
              </a:rPr>
              <a:t>Paulay</a:t>
            </a:r>
            <a:r>
              <a:rPr lang="hu-HU" dirty="0" smtClean="0">
                <a:solidFill>
                  <a:srgbClr val="002060"/>
                </a:solidFill>
              </a:rPr>
              <a:t> Edének, ma egy teljesen más képben láthatjuk a színházat, és mindent, ami benne forog</a:t>
            </a: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endParaRPr lang="hu-H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u="sng" dirty="0" smtClean="0"/>
              <a:t>Források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Nemzeti Színház ( Gondolat Budapest 1996) – Képek</a:t>
            </a:r>
          </a:p>
          <a:p>
            <a:r>
              <a:rPr lang="hu-HU" dirty="0" err="1" smtClean="0"/>
              <a:t>Galgovics</a:t>
            </a:r>
            <a:r>
              <a:rPr lang="hu-HU" dirty="0" smtClean="0"/>
              <a:t> Tamás – </a:t>
            </a:r>
            <a:r>
              <a:rPr lang="hu-HU" smtClean="0"/>
              <a:t>Egressytől </a:t>
            </a:r>
            <a:r>
              <a:rPr lang="hu-HU" smtClean="0"/>
              <a:t> </a:t>
            </a:r>
            <a:r>
              <a:rPr lang="hu-HU" dirty="0" smtClean="0"/>
              <a:t>Sinkovitsig</a:t>
            </a:r>
          </a:p>
          <a:p>
            <a:r>
              <a:rPr lang="hu-HU" dirty="0" err="1" smtClean="0"/>
              <a:t>Wikipédia</a:t>
            </a:r>
            <a:r>
              <a:rPr lang="hu-HU" dirty="0" smtClean="0"/>
              <a:t> – </a:t>
            </a:r>
            <a:r>
              <a:rPr lang="hu-HU" dirty="0" err="1" smtClean="0"/>
              <a:t>Paulay</a:t>
            </a:r>
            <a:r>
              <a:rPr lang="hu-HU" dirty="0" smtClean="0"/>
              <a:t> Ede ; Jászai Mari ; Márkus Emília</a:t>
            </a:r>
          </a:p>
          <a:p>
            <a:r>
              <a:rPr lang="hu-HU" dirty="0" smtClean="0"/>
              <a:t>Magyar </a:t>
            </a:r>
            <a:r>
              <a:rPr lang="hu-HU" dirty="0"/>
              <a:t>é</a:t>
            </a:r>
            <a:r>
              <a:rPr lang="hu-HU" dirty="0" smtClean="0"/>
              <a:t>letrajzi lexikon – </a:t>
            </a:r>
            <a:r>
              <a:rPr lang="hu-HU" dirty="0" err="1" smtClean="0"/>
              <a:t>Paulay</a:t>
            </a:r>
            <a:r>
              <a:rPr lang="hu-HU" dirty="0" smtClean="0"/>
              <a:t> Ede</a:t>
            </a:r>
          </a:p>
          <a:p>
            <a:r>
              <a:rPr lang="hu-HU" dirty="0" smtClean="0"/>
              <a:t>Színészkönyvtár hivatalos oldala – </a:t>
            </a:r>
            <a:r>
              <a:rPr lang="hu-HU" dirty="0" err="1" smtClean="0"/>
              <a:t>Paulay</a:t>
            </a:r>
            <a:r>
              <a:rPr lang="hu-HU" dirty="0" smtClean="0"/>
              <a:t> Ede </a:t>
            </a:r>
          </a:p>
          <a:p>
            <a:r>
              <a:rPr lang="hu-HU" dirty="0" err="1" smtClean="0"/>
              <a:t>Wikipédia</a:t>
            </a:r>
            <a:r>
              <a:rPr lang="hu-HU" dirty="0" smtClean="0"/>
              <a:t> – szereposztás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09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491</Words>
  <Application>Microsoft Office PowerPoint</Application>
  <PresentationFormat>Szélesvásznú</PresentationFormat>
  <Paragraphs>53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Office-téma</vt:lpstr>
      <vt:lpstr>Paulay Ede  (1836. márci.12 - 1894 márc. 12)</vt:lpstr>
      <vt:lpstr>Paulay Ede élete</vt:lpstr>
      <vt:lpstr>Színháztörténet</vt:lpstr>
      <vt:lpstr>A rendezés szereplői</vt:lpstr>
      <vt:lpstr>Kiemelt, főbb szereplői Nagy Imre </vt:lpstr>
      <vt:lpstr>Márkus Emília A szőke csoda</vt:lpstr>
      <vt:lpstr>Jászai Mari</vt:lpstr>
      <vt:lpstr>Paulay Ede utóélete</vt:lpstr>
      <vt:lpstr>Források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Paulay Ede (1836. márci.12 - 1894 márc. 12)</dc:title>
  <dc:creator>Ádám</dc:creator>
  <cp:lastModifiedBy>Ádám</cp:lastModifiedBy>
  <cp:revision>16</cp:revision>
  <dcterms:created xsi:type="dcterms:W3CDTF">2016-03-20T17:14:26Z</dcterms:created>
  <dcterms:modified xsi:type="dcterms:W3CDTF">2016-03-20T21:17:45Z</dcterms:modified>
</cp:coreProperties>
</file>